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694" r:id="rId1"/>
  </p:sldMasterIdLst>
  <p:notesMasterIdLst>
    <p:notesMasterId r:id="rId7"/>
  </p:notesMasterIdLst>
  <p:sldIdLst>
    <p:sldId id="670" r:id="rId2"/>
    <p:sldId id="693" r:id="rId3"/>
    <p:sldId id="687" r:id="rId4"/>
    <p:sldId id="690" r:id="rId5"/>
    <p:sldId id="692" r:id="rId6"/>
  </p:sldIdLst>
  <p:sldSz cx="9144000" cy="5143500" type="screen16x9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E6A5"/>
    <a:srgbClr val="CF5E31"/>
    <a:srgbClr val="3366CC"/>
    <a:srgbClr val="CCECFF"/>
    <a:srgbClr val="C18029"/>
    <a:srgbClr val="F1A86B"/>
    <a:srgbClr val="99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2" autoAdjust="0"/>
    <p:restoredTop sz="87728" autoAdjust="0"/>
  </p:normalViewPr>
  <p:slideViewPr>
    <p:cSldViewPr>
      <p:cViewPr>
        <p:scale>
          <a:sx n="100" d="100"/>
          <a:sy n="100" d="100"/>
        </p:scale>
        <p:origin x="-1992" y="-10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32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/>
          <a:lstStyle>
            <a:lvl1pPr algn="l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0268" y="0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/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3B364410-0AE1-475D-B5B9-96A46FCFFF26}" type="datetimeFigureOut">
              <a:rPr lang="ru-RU"/>
              <a:pPr>
                <a:defRPr/>
              </a:pPr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25" tIns="47713" rIns="95425" bIns="4771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664" y="4722925"/>
            <a:ext cx="5409836" cy="4474594"/>
          </a:xfrm>
          <a:prstGeom prst="rect">
            <a:avLst/>
          </a:prstGeom>
        </p:spPr>
        <p:txBody>
          <a:bodyPr vert="horz" lIns="95425" tIns="47713" rIns="95425" bIns="47713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309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 anchor="b"/>
          <a:lstStyle>
            <a:lvl1pPr algn="l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0268" y="9444309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 anchor="b"/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969C4D08-9B37-4FFC-8F6B-CF876BA6F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60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BA15B-6679-4BB0-A667-E3C789CA2C6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6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4E8005-D717-46EA-8E6C-13709DE88D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F8A147-1811-4C80-8334-942AD22097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011EF4-AD92-4D74-B727-1F6CCF8753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1AB71A-E8D8-4C5A-94D8-816068395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CB85A5-7EEB-447C-AFD0-C2317EE56A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56B346-3260-40A3-8A78-8085AE61B5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F26733-8708-4A0F-89B0-F34EED2EB4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140625-285F-49BF-8C17-8855B9C63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CC5BAE6-23FA-477C-A18C-3F93681F06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13F939-D065-49F7-B2B0-4DE78BC0B5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0AD182-A597-4D42-B027-FE28533BE5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03E19F57-B117-4857-A537-B836671553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95" r:id="rId1"/>
    <p:sldLayoutId id="2147488696" r:id="rId2"/>
    <p:sldLayoutId id="2147488697" r:id="rId3"/>
    <p:sldLayoutId id="2147488698" r:id="rId4"/>
    <p:sldLayoutId id="2147488699" r:id="rId5"/>
    <p:sldLayoutId id="2147488700" r:id="rId6"/>
    <p:sldLayoutId id="2147488701" r:id="rId7"/>
    <p:sldLayoutId id="2147488702" r:id="rId8"/>
    <p:sldLayoutId id="2147488703" r:id="rId9"/>
    <p:sldLayoutId id="2147488704" r:id="rId10"/>
    <p:sldLayoutId id="214748870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0"/>
            <a:ext cx="8077200" cy="97155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9E0000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latin typeface="Ariac" pitchFamily="34" charset="0"/>
                <a:ea typeface="+mn-ea"/>
                <a:cs typeface="Arial" charset="0"/>
              </a:rPr>
              <a:t>ИНВЕСТИЦИОННОЕ ПРЕДЛОЖЕНИЕ</a:t>
            </a:r>
            <a: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+mn-ea"/>
                <a:cs typeface="Arial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+mn-ea"/>
                <a:cs typeface="Arial" charset="0"/>
              </a:rPr>
            </a:br>
            <a:r>
              <a:rPr lang="ru-RU" sz="2000" dirty="0" smtClean="0"/>
              <a:t>«СТРОИТЕЛЬСТВО КРУГЛОГОДИЧНОГО ГЛЭМПИНГА»</a:t>
            </a:r>
            <a: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</a:b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anose="020B0A040201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A61226F-3B6A-4A85-9D97-E3B2D35FC085}"/>
              </a:ext>
            </a:extLst>
          </p:cNvPr>
          <p:cNvSpPr/>
          <p:nvPr/>
        </p:nvSpPr>
        <p:spPr>
          <a:xfrm>
            <a:off x="1387183" y="985421"/>
            <a:ext cx="6324599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Воронежская область Терновский район  </a:t>
            </a:r>
          </a:p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Терновское </a:t>
            </a:r>
            <a:r>
              <a:rPr lang="ru-RU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сельское </a:t>
            </a:r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поселение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9590" y="4774168"/>
            <a:ext cx="922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2024год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image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19150"/>
            <a:ext cx="6027738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3974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00" y="122268"/>
            <a:ext cx="8515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F5E31"/>
                </a:solidFill>
                <a:latin typeface="Ariac" pitchFamily="34" charset="0"/>
              </a:rPr>
              <a:t>Генеральная цель – создание благоприятных условий для развития сельского хозяйства, предпринимательства и жизнедеятельности населения </a:t>
            </a:r>
            <a:r>
              <a:rPr lang="ru-RU" sz="1600" b="1" dirty="0" smtClean="0">
                <a:solidFill>
                  <a:srgbClr val="CF5E31"/>
                </a:solidFill>
                <a:latin typeface="Ariac" pitchFamily="34" charset="0"/>
              </a:rPr>
              <a:t>Терновского муниципального района</a:t>
            </a:r>
            <a:endParaRPr lang="ru-RU" sz="1600" dirty="0">
              <a:solidFill>
                <a:srgbClr val="CF5E31"/>
              </a:solidFill>
              <a:latin typeface="Aria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57675" y="953265"/>
            <a:ext cx="474345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c" pitchFamily="34" charset="0"/>
              </a:rPr>
              <a:t>   Привлечение </a:t>
            </a:r>
            <a:r>
              <a:rPr lang="ru-RU" sz="1200" b="1" dirty="0">
                <a:latin typeface="Ariac" pitchFamily="34" charset="0"/>
              </a:rPr>
              <a:t>инвестиций в экономику является одним из приоритетов в деятельности  муниципалитета</a:t>
            </a:r>
            <a:r>
              <a:rPr lang="ru-RU" sz="1200" b="1" dirty="0" smtClean="0">
                <a:latin typeface="Ariac" pitchFamily="34" charset="0"/>
              </a:rPr>
              <a:t>.</a:t>
            </a: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   </a:t>
            </a:r>
            <a:r>
              <a:rPr lang="ru-RU" sz="1200" b="1" dirty="0">
                <a:latin typeface="Ariac" pitchFamily="34" charset="0"/>
              </a:rPr>
              <a:t>Мы   выражаем заинтересованность в   реализации  данного инвестиционного проекта. Это</a:t>
            </a:r>
            <a:r>
              <a:rPr lang="ru-RU" sz="1200" b="1" i="1" dirty="0">
                <a:latin typeface="Ariac" pitchFamily="34" charset="0"/>
              </a:rPr>
              <a:t> </a:t>
            </a:r>
            <a:r>
              <a:rPr lang="ru-RU" sz="1200" b="1" dirty="0">
                <a:latin typeface="Ariac" pitchFamily="34" charset="0"/>
              </a:rPr>
              <a:t> позволит создать новые рабочие места, тем самым снизить уровень </a:t>
            </a:r>
            <a:r>
              <a:rPr lang="ru-RU" sz="1200" b="1" dirty="0" err="1" smtClean="0">
                <a:latin typeface="Ariac" pitchFamily="34" charset="0"/>
              </a:rPr>
              <a:t>безработи</a:t>
            </a:r>
            <a:r>
              <a:rPr lang="ru-RU" sz="1200" b="1" dirty="0" smtClean="0">
                <a:latin typeface="Ariac" pitchFamily="34" charset="0"/>
              </a:rPr>
              <a:t> </a:t>
            </a:r>
            <a:r>
              <a:rPr lang="ru-RU" sz="1200" b="1" dirty="0" err="1" smtClean="0">
                <a:latin typeface="Ariac" pitchFamily="34" charset="0"/>
              </a:rPr>
              <a:t>цы</a:t>
            </a:r>
            <a:r>
              <a:rPr lang="ru-RU" sz="1200" b="1" dirty="0">
                <a:latin typeface="Ariac" pitchFamily="34" charset="0"/>
              </a:rPr>
              <a:t>,  обеспечить дополнительное поступление налогов </a:t>
            </a:r>
            <a:r>
              <a:rPr lang="ru-RU" sz="1200" b="1" dirty="0" smtClean="0">
                <a:latin typeface="Ariac" pitchFamily="34" charset="0"/>
              </a:rPr>
              <a:t>бюджет </a:t>
            </a:r>
            <a:r>
              <a:rPr lang="ru-RU" sz="1200" b="1" dirty="0">
                <a:latin typeface="Ariac" pitchFamily="34" charset="0"/>
              </a:rPr>
              <a:t>района.</a:t>
            </a:r>
          </a:p>
          <a:p>
            <a:pPr marL="0" indent="0" algn="just">
              <a:buNone/>
            </a:pPr>
            <a:r>
              <a:rPr lang="ru-RU" sz="1200" b="1" dirty="0" smtClean="0">
                <a:latin typeface="Ariac" pitchFamily="34" charset="0"/>
              </a:rPr>
              <a:t>   В </a:t>
            </a:r>
            <a:r>
              <a:rPr lang="ru-RU" sz="1200" b="1" dirty="0">
                <a:latin typeface="Ariac" pitchFamily="34" charset="0"/>
              </a:rPr>
              <a:t>районе  сформирован реестр 11 свободных инвестиционных площадок для различных направлений деятельности. </a:t>
            </a:r>
          </a:p>
        </p:txBody>
      </p:sp>
      <p:pic>
        <p:nvPicPr>
          <p:cNvPr id="16" name="Picture 4" descr="IMG_053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27"/>
          <a:stretch/>
        </p:blipFill>
        <p:spPr bwMode="auto">
          <a:xfrm>
            <a:off x="152400" y="895350"/>
            <a:ext cx="4019550" cy="2390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4" r="15714"/>
          <a:stretch>
            <a:fillRect/>
          </a:stretch>
        </p:blipFill>
        <p:spPr bwMode="auto">
          <a:xfrm>
            <a:off x="76200" y="3422264"/>
            <a:ext cx="2349406" cy="1515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21" y="3422262"/>
            <a:ext cx="2362771" cy="1515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00600" y="3409950"/>
            <a:ext cx="4249133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c" pitchFamily="34" charset="0"/>
              </a:rPr>
              <a:t>Терновский муниципальный  район  Воронежской области   включает в себя   сочетание целого ряда конкурентных преимуществ:</a:t>
            </a: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- выгодное  </a:t>
            </a:r>
            <a:r>
              <a:rPr lang="ru-RU" sz="1200" b="1" dirty="0">
                <a:latin typeface="Ariac" pitchFamily="34" charset="0"/>
              </a:rPr>
              <a:t>географическое </a:t>
            </a:r>
            <a:r>
              <a:rPr lang="ru-RU" sz="1200" b="1" dirty="0" smtClean="0">
                <a:latin typeface="Ariac" pitchFamily="34" charset="0"/>
              </a:rPr>
              <a:t>положение;</a:t>
            </a:r>
            <a:endParaRPr lang="ru-RU" sz="1200" b="1" dirty="0">
              <a:latin typeface="Ariac" pitchFamily="34" charset="0"/>
            </a:endParaRP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- природно-ресурсный потенциал</a:t>
            </a:r>
            <a:r>
              <a:rPr lang="ru-RU" sz="1200" b="1" dirty="0">
                <a:latin typeface="Ariac" pitchFamily="34" charset="0"/>
              </a:rPr>
              <a:t>;</a:t>
            </a: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-развитая </a:t>
            </a:r>
            <a:r>
              <a:rPr lang="ru-RU" sz="1200" b="1" dirty="0">
                <a:latin typeface="Ariac" pitchFamily="34" charset="0"/>
              </a:rPr>
              <a:t>транспортная и инженерная </a:t>
            </a:r>
            <a:r>
              <a:rPr lang="ru-RU" sz="1200" b="1" dirty="0" smtClean="0">
                <a:latin typeface="Ariac" pitchFamily="34" charset="0"/>
              </a:rPr>
              <a:t>инфраструктура</a:t>
            </a:r>
            <a:endParaRPr lang="ru-RU" sz="1200" b="1" dirty="0">
              <a:latin typeface="Aria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8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6">
            <a:extLst>
              <a:ext uri="{FF2B5EF4-FFF2-40B4-BE49-F238E27FC236}">
                <a16:creationId xmlns="" xmlns:a16="http://schemas.microsoft.com/office/drawing/2014/main" id="{2F295C57-62FC-49A9-A20E-6EDE791DC675}"/>
              </a:ext>
            </a:extLst>
          </p:cNvPr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2475" y="300636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c"/>
                <a:cs typeface="Arial" charset="0"/>
              </a:rPr>
              <a:t>ИНВЕСТИЦИОННОЕ ПРЕДЛОЖЕНИЕ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СТРОИТЕЛЬСТВО КРУГЛОГОДИЧНОГО ГЛЭМПИНГА»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1600" y="1504950"/>
            <a:ext cx="388620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latin typeface="Ariac"/>
              </a:rPr>
              <a:t>Общий объем финансирования проекта составит 69,6 млн рублей, </a:t>
            </a:r>
            <a:endParaRPr lang="ru-RU" sz="1400" b="1" dirty="0" smtClean="0">
              <a:latin typeface="Ariac"/>
            </a:endParaRPr>
          </a:p>
          <a:p>
            <a:r>
              <a:rPr lang="ru-RU" sz="1400" b="1" dirty="0" smtClean="0">
                <a:latin typeface="Ariac"/>
              </a:rPr>
              <a:t>в </a:t>
            </a:r>
            <a:r>
              <a:rPr lang="ru-RU" sz="1400" b="1" dirty="0">
                <a:latin typeface="Ariac"/>
              </a:rPr>
              <a:t>том числе:</a:t>
            </a:r>
            <a:endParaRPr lang="ru-RU" sz="1400" dirty="0">
              <a:latin typeface="Ariac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b="1" dirty="0">
                <a:latin typeface="Ariac"/>
              </a:rPr>
              <a:t>строительно-монтажные работы - 2,75 млн рублей;</a:t>
            </a:r>
            <a:endParaRPr lang="ru-RU" sz="1400" dirty="0">
              <a:latin typeface="Ariac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b="1" dirty="0">
                <a:latin typeface="Ariac"/>
              </a:rPr>
              <a:t>здания - 33,3 млн рублей;</a:t>
            </a:r>
            <a:endParaRPr lang="ru-RU" sz="1400" dirty="0">
              <a:latin typeface="Ariac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b="1" dirty="0">
                <a:latin typeface="Ariac"/>
              </a:rPr>
              <a:t>оборудование — 17,68 млн рублей;</a:t>
            </a:r>
            <a:endParaRPr lang="ru-RU" sz="1400" dirty="0">
              <a:latin typeface="Ariac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b="1" dirty="0">
                <a:latin typeface="Ariac"/>
              </a:rPr>
              <a:t>мебель - 4,3 млн рублей;</a:t>
            </a:r>
            <a:endParaRPr lang="ru-RU" sz="1400" dirty="0">
              <a:latin typeface="Ariac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b="1" dirty="0">
                <a:latin typeface="Ariac"/>
              </a:rPr>
              <a:t>оборотные средства - 7,173 млн рублей;</a:t>
            </a:r>
            <a:endParaRPr lang="ru-RU" sz="1400" dirty="0">
              <a:latin typeface="Ariac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b="1" dirty="0">
                <a:latin typeface="Ariac"/>
              </a:rPr>
              <a:t>прочие - 4,4 млн. рублей.</a:t>
            </a:r>
            <a:endParaRPr lang="ru-RU" sz="1400" dirty="0">
              <a:latin typeface="Ariac"/>
            </a:endParaRPr>
          </a:p>
        </p:txBody>
      </p:sp>
      <p:pic>
        <p:nvPicPr>
          <p:cNvPr id="9" name="Picture 2" descr="image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040" y="1273793"/>
            <a:ext cx="4675973" cy="3126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4028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3065" y="269561"/>
            <a:ext cx="7344816" cy="59406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                                                                                     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2800" b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AutoShape 2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4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6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234553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c"/>
                <a:cs typeface="Arial" charset="0"/>
              </a:rPr>
              <a:t>ИНВЕСТИЦИОННОЕ ПРЕДЛОЖЕНИЕ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СТРОИТЕЛЬСТВО КРУГЛОГОДИЧНОГО ГЛЭМПИНГА»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age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1352550"/>
            <a:ext cx="4439500" cy="272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3530" y="866775"/>
            <a:ext cx="3532926" cy="418576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/>
              <a:t>Инвестиционная </a:t>
            </a:r>
            <a:r>
              <a:rPr lang="ru-RU" sz="1400" b="1" dirty="0" smtClean="0"/>
              <a:t>площадка</a:t>
            </a:r>
          </a:p>
          <a:p>
            <a:r>
              <a:rPr lang="ru-RU" sz="1400" dirty="0" smtClean="0"/>
              <a:t>Адрес</a:t>
            </a:r>
            <a:r>
              <a:rPr lang="ru-RU" sz="1400" dirty="0"/>
              <a:t>: Воронежская область, р-н Терновский, п. Заречье. </a:t>
            </a:r>
            <a:endParaRPr lang="ru-RU" sz="1400" dirty="0" smtClean="0"/>
          </a:p>
          <a:p>
            <a:r>
              <a:rPr lang="ru-RU" sz="1400" dirty="0" smtClean="0"/>
              <a:t>Общая </a:t>
            </a:r>
            <a:r>
              <a:rPr lang="ru-RU" sz="1400" dirty="0"/>
              <a:t>площадь: 13 га.</a:t>
            </a:r>
          </a:p>
          <a:p>
            <a:r>
              <a:rPr lang="ru-RU" sz="1400" dirty="0"/>
              <a:t>Вид собственности - государственная собственность не разграничена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Вид права - аренда, приобретение в собственность. </a:t>
            </a:r>
            <a:endParaRPr lang="ru-RU" sz="1400" dirty="0" smtClean="0"/>
          </a:p>
          <a:p>
            <a:r>
              <a:rPr lang="ru-RU" sz="1400" dirty="0" smtClean="0"/>
              <a:t>Земельный </a:t>
            </a:r>
            <a:r>
              <a:rPr lang="ru-RU" sz="1400" dirty="0"/>
              <a:t>участок свободен от застройки. Газоснабжение: отсутствует, удаленность - 9,1 км.</a:t>
            </a:r>
          </a:p>
          <a:p>
            <a:r>
              <a:rPr lang="ru-RU" sz="1400" dirty="0"/>
              <a:t>Водоснабжение: возможность подключения инженерных коммуникаций.</a:t>
            </a:r>
          </a:p>
          <a:p>
            <a:r>
              <a:rPr lang="ru-RU" sz="1400" dirty="0"/>
              <a:t>Электроснабжение: возможность подключения инженерных коммуникаций.</a:t>
            </a:r>
          </a:p>
          <a:p>
            <a:r>
              <a:rPr lang="ru-RU" sz="1400" dirty="0"/>
              <a:t>Автомобильная дорога: Федеральная трасса «М-6» - 17 км. </a:t>
            </a:r>
            <a:endParaRPr lang="ru-RU" sz="1400" dirty="0" smtClean="0"/>
          </a:p>
          <a:p>
            <a:r>
              <a:rPr lang="ru-RU" sz="1400" dirty="0" smtClean="0"/>
              <a:t>Железная </a:t>
            </a:r>
            <a:r>
              <a:rPr lang="ru-RU" sz="1400" dirty="0"/>
              <a:t>дорога: железнодорожная ст. Терновка - 27 км. </a:t>
            </a:r>
          </a:p>
        </p:txBody>
      </p:sp>
    </p:spTree>
    <p:extLst>
      <p:ext uri="{BB962C8B-B14F-4D97-AF65-F5344CB8AC3E}">
        <p14:creationId xmlns:p14="http://schemas.microsoft.com/office/powerpoint/2010/main" val="35377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6">
            <a:extLst>
              <a:ext uri="{FF2B5EF4-FFF2-40B4-BE49-F238E27FC236}">
                <a16:creationId xmlns="" xmlns:a16="http://schemas.microsoft.com/office/drawing/2014/main" id="{2F295C57-62FC-49A9-A20E-6EDE791DC675}"/>
              </a:ext>
            </a:extLst>
          </p:cNvPr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24390" y="183109"/>
            <a:ext cx="3993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449263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>
                <a:tab pos="1314450" algn="l"/>
              </a:tabLst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Ariac" pitchFamily="34" charset="0"/>
                <a:cs typeface="Arial" charset="0"/>
              </a:rPr>
              <a:t>КОНТАКТНАЯ ИНФОРМАЦИЯ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595152"/>
              </p:ext>
            </p:extLst>
          </p:nvPr>
        </p:nvGraphicFramePr>
        <p:xfrm>
          <a:off x="1828800" y="819150"/>
          <a:ext cx="6096000" cy="38862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762248"/>
                <a:gridCol w="3333752"/>
              </a:tblGrid>
              <a:tr h="7825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Глава </a:t>
                      </a:r>
                      <a:r>
                        <a:rPr lang="ru-RU" sz="1200" b="1" dirty="0" smtClean="0">
                          <a:effectLst/>
                          <a:latin typeface="Ariac" pitchFamily="34" charset="0"/>
                        </a:rPr>
                        <a:t>администрации Терновского муниципального </a:t>
                      </a: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района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  <a:latin typeface="Ariac" pitchFamily="34" charset="0"/>
                        </a:rPr>
                        <a:t>Брагин Михаил Александрович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355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Ariac" pitchFamily="34" charset="0"/>
                        </a:rPr>
                        <a:t>Заместитель главы муниципального района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  <a:latin typeface="Ariac" pitchFamily="34" charset="0"/>
                        </a:rPr>
                        <a:t>Носова Татьяна Сергеевна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1637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Контактное лицо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Суханова Оксана Вениаминовна, начальник отдела по экономике, управлению муниципальным имуществом и земельным отношениям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0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en-US" sz="1200" b="1">
                          <a:effectLst/>
                          <a:latin typeface="Ariac" pitchFamily="34" charset="0"/>
                        </a:rPr>
                        <a:t>Email</a:t>
                      </a:r>
                      <a:r>
                        <a:rPr lang="ru-RU" sz="1200" b="1">
                          <a:effectLst/>
                          <a:latin typeface="Ariac" pitchFamily="34" charset="0"/>
                        </a:rPr>
                        <a:t>: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Ariac" pitchFamily="34" charset="0"/>
                        </a:rPr>
                        <a:t>ternov@govvrn.ru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21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Ariac" pitchFamily="34" charset="0"/>
                        </a:rPr>
                        <a:t>Факс: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8 (47347)5-51-44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21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Ariac" pitchFamily="34" charset="0"/>
                        </a:rPr>
                        <a:t>Сайт: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http://ternovadmin.ru/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7303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20598</TotalTime>
  <Words>319</Words>
  <Application>Microsoft Office PowerPoint</Application>
  <PresentationFormat>Экран (16:9)</PresentationFormat>
  <Paragraphs>53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 ИНВЕСТИЦИОННОЕ ПРЕДЛОЖЕНИЕ «СТРОИТЕЛЬСТВО КРУГЛОГОДИЧНОГО ГЛЭМПИНГА» </vt:lpstr>
      <vt:lpstr>Презентация PowerPoint</vt:lpstr>
      <vt:lpstr>Презентация PowerPoint</vt:lpstr>
      <vt:lpstr>                                                                                  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СУХАНОВА Оксана Вениаминовна</dc:creator>
  <cp:lastModifiedBy>СУХАНОВА Оксана Вениаминовна</cp:lastModifiedBy>
  <cp:revision>2039</cp:revision>
  <cp:lastPrinted>2023-11-07T12:49:13Z</cp:lastPrinted>
  <dcterms:created xsi:type="dcterms:W3CDTF">1601-01-01T00:00:00Z</dcterms:created>
  <dcterms:modified xsi:type="dcterms:W3CDTF">2025-01-20T15:06:58Z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